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1"/>
  </p:handoutMasterIdLst>
  <p:sldIdLst>
    <p:sldId id="375" r:id="rId2"/>
    <p:sldId id="407" r:id="rId3"/>
    <p:sldId id="408" r:id="rId4"/>
    <p:sldId id="409" r:id="rId5"/>
    <p:sldId id="410" r:id="rId6"/>
    <p:sldId id="411" r:id="rId7"/>
    <p:sldId id="412" r:id="rId8"/>
    <p:sldId id="414" r:id="rId9"/>
    <p:sldId id="30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993" autoAdjust="0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-4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6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324F9-C337-48BA-98E4-FB3621B4C3ED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2D31C59-98AF-4DF6-BF0E-101935A0A921}">
      <dgm:prSet phldrT="[Text]" custT="1"/>
      <dgm:spPr/>
      <dgm:t>
        <a:bodyPr/>
        <a:lstStyle/>
        <a:p>
          <a:r>
            <a:rPr lang="en-US" sz="2000" dirty="0">
              <a:latin typeface="+mj-lt"/>
            </a:rPr>
            <a:t>Feb 8</a:t>
          </a:r>
        </a:p>
      </dgm:t>
    </dgm:pt>
    <dgm:pt modelId="{D0D56AF9-2F24-480C-8A20-B575A04126A6}" type="parTrans" cxnId="{279BE98F-9C0E-41AD-86B3-A0527B052EC1}">
      <dgm:prSet/>
      <dgm:spPr/>
      <dgm:t>
        <a:bodyPr/>
        <a:lstStyle/>
        <a:p>
          <a:endParaRPr lang="en-US"/>
        </a:p>
      </dgm:t>
    </dgm:pt>
    <dgm:pt modelId="{EE6B448E-0518-4BDD-A544-92BBFC2AFA81}" type="sibTrans" cxnId="{279BE98F-9C0E-41AD-86B3-A0527B052EC1}">
      <dgm:prSet/>
      <dgm:spPr/>
      <dgm:t>
        <a:bodyPr/>
        <a:lstStyle/>
        <a:p>
          <a:endParaRPr lang="en-US"/>
        </a:p>
      </dgm:t>
    </dgm:pt>
    <dgm:pt modelId="{163B0358-5A7C-4912-953B-47C8183A8ECA}">
      <dgm:prSet phldrT="[Text]" custT="1"/>
      <dgm:spPr/>
      <dgm:t>
        <a:bodyPr anchor="t" anchorCtr="0"/>
        <a:lstStyle/>
        <a:p>
          <a:pPr>
            <a:buFont typeface="Times New Roman" panose="02020603050405020304" pitchFamily="18" charset="0"/>
            <a:buChar char="•"/>
          </a:pPr>
          <a:r>
            <a:rPr lang="en-US" sz="1200" dirty="0"/>
            <a:t>COVID-19 landing page and reserved ticketing page go live on official MOHAI website</a:t>
          </a:r>
        </a:p>
      </dgm:t>
    </dgm:pt>
    <dgm:pt modelId="{C3E41225-1EF2-4148-AD02-88AC6009DCA3}" type="parTrans" cxnId="{77930910-491B-4150-8172-3996021E6FD5}">
      <dgm:prSet/>
      <dgm:spPr/>
      <dgm:t>
        <a:bodyPr/>
        <a:lstStyle/>
        <a:p>
          <a:endParaRPr lang="en-US"/>
        </a:p>
      </dgm:t>
    </dgm:pt>
    <dgm:pt modelId="{CBAD9887-FD8B-443C-A6ED-44ABD78EB24E}" type="sibTrans" cxnId="{77930910-491B-4150-8172-3996021E6FD5}">
      <dgm:prSet/>
      <dgm:spPr/>
      <dgm:t>
        <a:bodyPr/>
        <a:lstStyle/>
        <a:p>
          <a:endParaRPr lang="en-US"/>
        </a:p>
      </dgm:t>
    </dgm:pt>
    <dgm:pt modelId="{FA41628F-876E-4B50-AE6B-8BD7FFC7970A}">
      <dgm:prSet phldrT="[Text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Montserrat SemiBold" panose="00000700000000000000" pitchFamily="2" charset="0"/>
              <a:ea typeface="+mn-ea"/>
              <a:cs typeface="+mn-cs"/>
            </a:rPr>
            <a:t>Mar 1</a:t>
          </a:r>
        </a:p>
      </dgm:t>
    </dgm:pt>
    <dgm:pt modelId="{6F1C4191-2370-40A8-BF72-EDA592BD7CCA}" type="parTrans" cxnId="{DB45F48C-DAC1-43EE-A9AC-5482DDC688F6}">
      <dgm:prSet/>
      <dgm:spPr/>
      <dgm:t>
        <a:bodyPr/>
        <a:lstStyle/>
        <a:p>
          <a:endParaRPr lang="en-US"/>
        </a:p>
      </dgm:t>
    </dgm:pt>
    <dgm:pt modelId="{A23917C4-F388-4683-8228-FA6386A5E879}" type="sibTrans" cxnId="{DB45F48C-DAC1-43EE-A9AC-5482DDC688F6}">
      <dgm:prSet/>
      <dgm:spPr/>
      <dgm:t>
        <a:bodyPr/>
        <a:lstStyle/>
        <a:p>
          <a:endParaRPr lang="en-US"/>
        </a:p>
      </dgm:t>
    </dgm:pt>
    <dgm:pt modelId="{7A27E645-1202-4E00-A483-D16D9174A505}">
      <dgm:prSet phldrT="[Text]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 dirty="0"/>
            <a:t>Digital banner ads (Phase 2) publication begins in local digital news media</a:t>
          </a:r>
        </a:p>
      </dgm:t>
    </dgm:pt>
    <dgm:pt modelId="{DF0F1979-729E-4002-BFD5-3790698F962D}" type="parTrans" cxnId="{46AF75F3-1686-4945-A865-8CA448E2FC43}">
      <dgm:prSet/>
      <dgm:spPr/>
      <dgm:t>
        <a:bodyPr/>
        <a:lstStyle/>
        <a:p>
          <a:endParaRPr lang="en-US"/>
        </a:p>
      </dgm:t>
    </dgm:pt>
    <dgm:pt modelId="{30CC6FD4-F263-459C-8F48-FC40C329664A}" type="sibTrans" cxnId="{46AF75F3-1686-4945-A865-8CA448E2FC43}">
      <dgm:prSet/>
      <dgm:spPr/>
      <dgm:t>
        <a:bodyPr/>
        <a:lstStyle/>
        <a:p>
          <a:endParaRPr lang="en-US"/>
        </a:p>
      </dgm:t>
    </dgm:pt>
    <dgm:pt modelId="{CDCC6750-3E69-472F-817B-D59828487E06}">
      <dgm:prSet phldrT="[Text]" custT="1"/>
      <dgm:spPr/>
      <dgm:t>
        <a:bodyPr/>
        <a:lstStyle/>
        <a:p>
          <a:r>
            <a:rPr lang="en-US" sz="2000" dirty="0">
              <a:latin typeface="+mj-lt"/>
            </a:rPr>
            <a:t>Mar 2</a:t>
          </a:r>
          <a:r>
            <a:rPr lang="en-US" sz="2000" dirty="0"/>
            <a:t> to </a:t>
          </a:r>
          <a:r>
            <a:rPr lang="en-US" sz="2000" dirty="0">
              <a:latin typeface="+mj-lt"/>
            </a:rPr>
            <a:t>Apr 11</a:t>
          </a:r>
        </a:p>
      </dgm:t>
    </dgm:pt>
    <dgm:pt modelId="{B05C0736-A79E-491C-B1FE-DE3973B96B34}" type="parTrans" cxnId="{A4C76E82-8A63-466C-8577-73FFCDFAC67D}">
      <dgm:prSet/>
      <dgm:spPr/>
      <dgm:t>
        <a:bodyPr/>
        <a:lstStyle/>
        <a:p>
          <a:endParaRPr lang="en-US"/>
        </a:p>
      </dgm:t>
    </dgm:pt>
    <dgm:pt modelId="{0D67686E-05DC-478E-9DC7-13DFCB5C6609}" type="sibTrans" cxnId="{A4C76E82-8A63-466C-8577-73FFCDFAC67D}">
      <dgm:prSet/>
      <dgm:spPr/>
      <dgm:t>
        <a:bodyPr/>
        <a:lstStyle/>
        <a:p>
          <a:endParaRPr lang="en-US"/>
        </a:p>
      </dgm:t>
    </dgm:pt>
    <dgm:pt modelId="{6D6CE53A-A9C6-4ADC-B68A-75FC189AE70F}">
      <dgm:prSet phldrT="[Text]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 dirty="0"/>
            <a:t>Digital banner ads (Phase 2) publication continue in local digital news media</a:t>
          </a:r>
        </a:p>
      </dgm:t>
    </dgm:pt>
    <dgm:pt modelId="{DE16FA9F-EF19-492B-A19E-13F8DB3C3D73}" type="parTrans" cxnId="{5AA06D05-CB5B-424C-810E-508A1B6C118D}">
      <dgm:prSet/>
      <dgm:spPr/>
      <dgm:t>
        <a:bodyPr/>
        <a:lstStyle/>
        <a:p>
          <a:endParaRPr lang="en-US"/>
        </a:p>
      </dgm:t>
    </dgm:pt>
    <dgm:pt modelId="{F1966FBF-4B1B-4960-95E7-497EAD9ED16C}" type="sibTrans" cxnId="{5AA06D05-CB5B-424C-810E-508A1B6C118D}">
      <dgm:prSet/>
      <dgm:spPr/>
      <dgm:t>
        <a:bodyPr/>
        <a:lstStyle/>
        <a:p>
          <a:endParaRPr lang="en-US"/>
        </a:p>
      </dgm:t>
    </dgm:pt>
    <dgm:pt modelId="{D75077A7-B6F8-4816-833C-DB921F21728D}">
      <dgm:prSet custT="1"/>
      <dgm:spPr/>
      <dgm:t>
        <a:bodyPr anchor="t" anchorCtr="0"/>
        <a:lstStyle/>
        <a:p>
          <a:pPr>
            <a:buFont typeface="Times New Roman" panose="02020603050405020304" pitchFamily="18" charset="0"/>
            <a:buChar char="•"/>
          </a:pPr>
          <a:r>
            <a:rPr lang="en-US" sz="1200" dirty="0"/>
            <a:t>Direct mail postcards sent to museum membership list</a:t>
          </a:r>
        </a:p>
      </dgm:t>
    </dgm:pt>
    <dgm:pt modelId="{AE7E0ADE-E1BB-4619-94AB-791B271FE5D7}" type="parTrans" cxnId="{E7202E91-78C4-4BA2-A5F4-F8ED6C5CBC64}">
      <dgm:prSet/>
      <dgm:spPr/>
      <dgm:t>
        <a:bodyPr/>
        <a:lstStyle/>
        <a:p>
          <a:endParaRPr lang="en-US"/>
        </a:p>
      </dgm:t>
    </dgm:pt>
    <dgm:pt modelId="{86D2799F-AD90-4A9F-AF82-687FE1658140}" type="sibTrans" cxnId="{E7202E91-78C4-4BA2-A5F4-F8ED6C5CBC64}">
      <dgm:prSet/>
      <dgm:spPr/>
      <dgm:t>
        <a:bodyPr/>
        <a:lstStyle/>
        <a:p>
          <a:endParaRPr lang="en-US"/>
        </a:p>
      </dgm:t>
    </dgm:pt>
    <dgm:pt modelId="{B161845A-A3D3-45CC-B39F-306B9D7204B7}">
      <dgm:prSet custT="1"/>
      <dgm:spPr/>
      <dgm:t>
        <a:bodyPr anchor="t" anchorCtr="0"/>
        <a:lstStyle/>
        <a:p>
          <a:pPr>
            <a:buFont typeface="Times New Roman" panose="02020603050405020304" pitchFamily="18" charset="0"/>
            <a:buChar char="•"/>
          </a:pPr>
          <a:r>
            <a:rPr lang="en-US" sz="1200" dirty="0"/>
            <a:t>Press release distributed to local radio stations, print and digital news publications, and TV stations</a:t>
          </a:r>
        </a:p>
      </dgm:t>
    </dgm:pt>
    <dgm:pt modelId="{8286295E-D6EA-4CF7-A030-462964268BDC}" type="parTrans" cxnId="{AC73C32D-9592-4935-AB10-64ACA236BF61}">
      <dgm:prSet/>
      <dgm:spPr/>
      <dgm:t>
        <a:bodyPr/>
        <a:lstStyle/>
        <a:p>
          <a:endParaRPr lang="en-US"/>
        </a:p>
      </dgm:t>
    </dgm:pt>
    <dgm:pt modelId="{1EA530E1-3AAB-4218-892B-BDC10C04F8D7}" type="sibTrans" cxnId="{AC73C32D-9592-4935-AB10-64ACA236BF61}">
      <dgm:prSet/>
      <dgm:spPr/>
      <dgm:t>
        <a:bodyPr/>
        <a:lstStyle/>
        <a:p>
          <a:endParaRPr lang="en-US"/>
        </a:p>
      </dgm:t>
    </dgm:pt>
    <dgm:pt modelId="{21B5E193-94CC-4865-B390-6AA1FC86E601}">
      <dgm:prSet custT="1"/>
      <dgm:spPr/>
      <dgm:t>
        <a:bodyPr anchor="t" anchorCtr="0"/>
        <a:lstStyle/>
        <a:p>
          <a:pPr>
            <a:buFont typeface="Times New Roman" panose="02020603050405020304" pitchFamily="18" charset="0"/>
            <a:buChar char="•"/>
          </a:pPr>
          <a:r>
            <a:rPr lang="en-US" sz="1200" dirty="0"/>
            <a:t>Digital banner ads (Phase 1) publication begins in local digital news media</a:t>
          </a:r>
        </a:p>
      </dgm:t>
    </dgm:pt>
    <dgm:pt modelId="{EFF7B630-E77F-4B32-BB9B-6F41A213FBD1}" type="parTrans" cxnId="{92B6921A-F063-44D4-816E-DF1148DDFF87}">
      <dgm:prSet/>
      <dgm:spPr/>
      <dgm:t>
        <a:bodyPr/>
        <a:lstStyle/>
        <a:p>
          <a:endParaRPr lang="en-US"/>
        </a:p>
      </dgm:t>
    </dgm:pt>
    <dgm:pt modelId="{62A40C9D-7517-44F2-8987-B9F8F312870E}" type="sibTrans" cxnId="{92B6921A-F063-44D4-816E-DF1148DDFF87}">
      <dgm:prSet/>
      <dgm:spPr/>
      <dgm:t>
        <a:bodyPr/>
        <a:lstStyle/>
        <a:p>
          <a:endParaRPr lang="en-US"/>
        </a:p>
      </dgm:t>
    </dgm:pt>
    <dgm:pt modelId="{48920AA2-B898-4EB5-845C-928C708FF214}">
      <dgm:prSet custT="1"/>
      <dgm:spPr/>
      <dgm:t>
        <a:bodyPr anchor="t" anchorCtr="0"/>
        <a:lstStyle/>
        <a:p>
          <a:pPr>
            <a:buFont typeface="Times New Roman" panose="02020603050405020304" pitchFamily="18" charset="0"/>
            <a:buChar char="•"/>
          </a:pPr>
          <a:r>
            <a:rPr lang="en-US" sz="1200" dirty="0"/>
            <a:t>Social media (Phase 1) postings begin and continue twice weekly until opening day </a:t>
          </a:r>
        </a:p>
      </dgm:t>
    </dgm:pt>
    <dgm:pt modelId="{5242E851-B1E9-4DB1-9E64-0C97D1A80B95}" type="parTrans" cxnId="{B763FCBE-D101-4A6B-AC42-11C29C9D2C3F}">
      <dgm:prSet/>
      <dgm:spPr/>
      <dgm:t>
        <a:bodyPr/>
        <a:lstStyle/>
        <a:p>
          <a:endParaRPr lang="en-US"/>
        </a:p>
      </dgm:t>
    </dgm:pt>
    <dgm:pt modelId="{ED6D8AFD-915E-471B-A088-FAB5C4AE9531}" type="sibTrans" cxnId="{B763FCBE-D101-4A6B-AC42-11C29C9D2C3F}">
      <dgm:prSet/>
      <dgm:spPr/>
      <dgm:t>
        <a:bodyPr/>
        <a:lstStyle/>
        <a:p>
          <a:endParaRPr lang="en-US"/>
        </a:p>
      </dgm:t>
    </dgm:pt>
    <dgm:pt modelId="{CDB7CB2F-BB67-4F5B-B82B-42372D681D81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 dirty="0"/>
            <a:t>Social media (Phase 2) postings begin</a:t>
          </a:r>
        </a:p>
      </dgm:t>
    </dgm:pt>
    <dgm:pt modelId="{69251A25-05DB-4835-89F2-0078EF33DDC1}" type="parTrans" cxnId="{18E6D4E7-8CB0-4A19-A2A9-CB10B8EF9CE1}">
      <dgm:prSet/>
      <dgm:spPr/>
      <dgm:t>
        <a:bodyPr/>
        <a:lstStyle/>
        <a:p>
          <a:endParaRPr lang="en-US"/>
        </a:p>
      </dgm:t>
    </dgm:pt>
    <dgm:pt modelId="{32314AB6-C41D-46AA-8EB8-829C60512754}" type="sibTrans" cxnId="{18E6D4E7-8CB0-4A19-A2A9-CB10B8EF9CE1}">
      <dgm:prSet/>
      <dgm:spPr/>
      <dgm:t>
        <a:bodyPr/>
        <a:lstStyle/>
        <a:p>
          <a:endParaRPr lang="en-US"/>
        </a:p>
      </dgm:t>
    </dgm:pt>
    <dgm:pt modelId="{64136345-3826-4288-9BBC-E3B8B3CD691B}">
      <dgm:prSet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n-US" dirty="0"/>
            <a:t>Social media (Phase 2) postings continue twice weekly</a:t>
          </a:r>
        </a:p>
      </dgm:t>
    </dgm:pt>
    <dgm:pt modelId="{41E4E064-2E77-4A6B-B8C4-1350B4C2696E}" type="parTrans" cxnId="{238C2D8D-E81D-4448-A19C-899F187F6EFD}">
      <dgm:prSet/>
      <dgm:spPr/>
      <dgm:t>
        <a:bodyPr/>
        <a:lstStyle/>
        <a:p>
          <a:endParaRPr lang="en-US"/>
        </a:p>
      </dgm:t>
    </dgm:pt>
    <dgm:pt modelId="{8E549572-BE00-431C-AD83-83534F23B304}" type="sibTrans" cxnId="{238C2D8D-E81D-4448-A19C-899F187F6EFD}">
      <dgm:prSet/>
      <dgm:spPr/>
      <dgm:t>
        <a:bodyPr/>
        <a:lstStyle/>
        <a:p>
          <a:endParaRPr lang="en-US"/>
        </a:p>
      </dgm:t>
    </dgm:pt>
    <dgm:pt modelId="{39E54AB0-6EF5-4D9A-8CE4-7106C081F69F}" type="pres">
      <dgm:prSet presAssocID="{9AB324F9-C337-48BA-98E4-FB3621B4C3ED}" presName="linearFlow" presStyleCnt="0">
        <dgm:presLayoutVars>
          <dgm:dir/>
          <dgm:animLvl val="lvl"/>
          <dgm:resizeHandles val="exact"/>
        </dgm:presLayoutVars>
      </dgm:prSet>
      <dgm:spPr/>
    </dgm:pt>
    <dgm:pt modelId="{F19C4D09-9C07-4459-9AE0-E34D255315F0}" type="pres">
      <dgm:prSet presAssocID="{42D31C59-98AF-4DF6-BF0E-101935A0A921}" presName="composite" presStyleCnt="0"/>
      <dgm:spPr/>
    </dgm:pt>
    <dgm:pt modelId="{B143409F-1933-4E23-A2D7-5333FB718B60}" type="pres">
      <dgm:prSet presAssocID="{42D31C59-98AF-4DF6-BF0E-101935A0A92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C4CEB19-AA16-4C9B-BEDF-7C93A8C0659A}" type="pres">
      <dgm:prSet presAssocID="{42D31C59-98AF-4DF6-BF0E-101935A0A921}" presName="descendantText" presStyleLbl="alignAcc1" presStyleIdx="0" presStyleCnt="3" custLinFactNeighborX="124">
        <dgm:presLayoutVars>
          <dgm:bulletEnabled val="1"/>
        </dgm:presLayoutVars>
      </dgm:prSet>
      <dgm:spPr/>
    </dgm:pt>
    <dgm:pt modelId="{B2F3729D-367E-4203-B864-72E72B5CB7AF}" type="pres">
      <dgm:prSet presAssocID="{EE6B448E-0518-4BDD-A544-92BBFC2AFA81}" presName="sp" presStyleCnt="0"/>
      <dgm:spPr/>
    </dgm:pt>
    <dgm:pt modelId="{EBCAA1D7-EA85-4C21-80F1-035428A8C484}" type="pres">
      <dgm:prSet presAssocID="{FA41628F-876E-4B50-AE6B-8BD7FFC7970A}" presName="composite" presStyleCnt="0"/>
      <dgm:spPr/>
    </dgm:pt>
    <dgm:pt modelId="{8A37CD5A-5979-41B7-8E5A-81E71A5D4908}" type="pres">
      <dgm:prSet presAssocID="{FA41628F-876E-4B50-AE6B-8BD7FFC7970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960CC05-6458-4795-94C2-C786869304B4}" type="pres">
      <dgm:prSet presAssocID="{FA41628F-876E-4B50-AE6B-8BD7FFC7970A}" presName="descendantText" presStyleLbl="alignAcc1" presStyleIdx="1" presStyleCnt="3">
        <dgm:presLayoutVars>
          <dgm:bulletEnabled val="1"/>
        </dgm:presLayoutVars>
      </dgm:prSet>
      <dgm:spPr/>
    </dgm:pt>
    <dgm:pt modelId="{503C2465-6BB1-4271-9FE7-52B2331DE34B}" type="pres">
      <dgm:prSet presAssocID="{A23917C4-F388-4683-8228-FA6386A5E879}" presName="sp" presStyleCnt="0"/>
      <dgm:spPr/>
    </dgm:pt>
    <dgm:pt modelId="{1BFAF88F-654C-4B7B-8C16-469147616165}" type="pres">
      <dgm:prSet presAssocID="{CDCC6750-3E69-472F-817B-D59828487E06}" presName="composite" presStyleCnt="0"/>
      <dgm:spPr/>
    </dgm:pt>
    <dgm:pt modelId="{A609E3D9-8EDC-4042-A733-CF351583247B}" type="pres">
      <dgm:prSet presAssocID="{CDCC6750-3E69-472F-817B-D59828487E0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E94B3BC-22D5-46E2-B2A6-EDA3CF5226AE}" type="pres">
      <dgm:prSet presAssocID="{CDCC6750-3E69-472F-817B-D59828487E0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AA06D05-CB5B-424C-810E-508A1B6C118D}" srcId="{CDCC6750-3E69-472F-817B-D59828487E06}" destId="{6D6CE53A-A9C6-4ADC-B68A-75FC189AE70F}" srcOrd="0" destOrd="0" parTransId="{DE16FA9F-EF19-492B-A19E-13F8DB3C3D73}" sibTransId="{F1966FBF-4B1B-4960-95E7-497EAD9ED16C}"/>
    <dgm:cxn modelId="{77930910-491B-4150-8172-3996021E6FD5}" srcId="{42D31C59-98AF-4DF6-BF0E-101935A0A921}" destId="{163B0358-5A7C-4912-953B-47C8183A8ECA}" srcOrd="0" destOrd="0" parTransId="{C3E41225-1EF2-4148-AD02-88AC6009DCA3}" sibTransId="{CBAD9887-FD8B-443C-A6ED-44ABD78EB24E}"/>
    <dgm:cxn modelId="{92B6921A-F063-44D4-816E-DF1148DDFF87}" srcId="{42D31C59-98AF-4DF6-BF0E-101935A0A921}" destId="{21B5E193-94CC-4865-B390-6AA1FC86E601}" srcOrd="3" destOrd="0" parTransId="{EFF7B630-E77F-4B32-BB9B-6F41A213FBD1}" sibTransId="{62A40C9D-7517-44F2-8987-B9F8F312870E}"/>
    <dgm:cxn modelId="{AC73C32D-9592-4935-AB10-64ACA236BF61}" srcId="{42D31C59-98AF-4DF6-BF0E-101935A0A921}" destId="{B161845A-A3D3-45CC-B39F-306B9D7204B7}" srcOrd="2" destOrd="0" parTransId="{8286295E-D6EA-4CF7-A030-462964268BDC}" sibTransId="{1EA530E1-3AAB-4218-892B-BDC10C04F8D7}"/>
    <dgm:cxn modelId="{FFB8C946-FAB8-48C6-9119-1E420B2F1BB3}" type="presOf" srcId="{CDCC6750-3E69-472F-817B-D59828487E06}" destId="{A609E3D9-8EDC-4042-A733-CF351583247B}" srcOrd="0" destOrd="0" presId="urn:microsoft.com/office/officeart/2005/8/layout/chevron2"/>
    <dgm:cxn modelId="{E9DBBF48-8D69-4DD4-BBDB-DA8B84E818B7}" type="presOf" srcId="{64136345-3826-4288-9BBC-E3B8B3CD691B}" destId="{BE94B3BC-22D5-46E2-B2A6-EDA3CF5226AE}" srcOrd="0" destOrd="1" presId="urn:microsoft.com/office/officeart/2005/8/layout/chevron2"/>
    <dgm:cxn modelId="{0D73216A-3AED-46C1-B04C-6C51746E08BD}" type="presOf" srcId="{42D31C59-98AF-4DF6-BF0E-101935A0A921}" destId="{B143409F-1933-4E23-A2D7-5333FB718B60}" srcOrd="0" destOrd="0" presId="urn:microsoft.com/office/officeart/2005/8/layout/chevron2"/>
    <dgm:cxn modelId="{35026150-1A67-4377-A368-5BFE18844D20}" type="presOf" srcId="{B161845A-A3D3-45CC-B39F-306B9D7204B7}" destId="{8C4CEB19-AA16-4C9B-BEDF-7C93A8C0659A}" srcOrd="0" destOrd="2" presId="urn:microsoft.com/office/officeart/2005/8/layout/chevron2"/>
    <dgm:cxn modelId="{6C838D50-ECDD-4E20-914A-6BBC7973069C}" type="presOf" srcId="{D75077A7-B6F8-4816-833C-DB921F21728D}" destId="{8C4CEB19-AA16-4C9B-BEDF-7C93A8C0659A}" srcOrd="0" destOrd="1" presId="urn:microsoft.com/office/officeart/2005/8/layout/chevron2"/>
    <dgm:cxn modelId="{C797B37C-DE5E-4E9A-AA5C-5CF37E936821}" type="presOf" srcId="{FA41628F-876E-4B50-AE6B-8BD7FFC7970A}" destId="{8A37CD5A-5979-41B7-8E5A-81E71A5D4908}" srcOrd="0" destOrd="0" presId="urn:microsoft.com/office/officeart/2005/8/layout/chevron2"/>
    <dgm:cxn modelId="{8F08EC7C-4540-4B75-A01D-01F0D67E19AD}" type="presOf" srcId="{21B5E193-94CC-4865-B390-6AA1FC86E601}" destId="{8C4CEB19-AA16-4C9B-BEDF-7C93A8C0659A}" srcOrd="0" destOrd="3" presId="urn:microsoft.com/office/officeart/2005/8/layout/chevron2"/>
    <dgm:cxn modelId="{A4C76E82-8A63-466C-8577-73FFCDFAC67D}" srcId="{9AB324F9-C337-48BA-98E4-FB3621B4C3ED}" destId="{CDCC6750-3E69-472F-817B-D59828487E06}" srcOrd="2" destOrd="0" parTransId="{B05C0736-A79E-491C-B1FE-DE3973B96B34}" sibTransId="{0D67686E-05DC-478E-9DC7-13DFCB5C6609}"/>
    <dgm:cxn modelId="{3B76E58C-F59B-46C1-8FF7-A33981BC6703}" type="presOf" srcId="{7A27E645-1202-4E00-A483-D16D9174A505}" destId="{1960CC05-6458-4795-94C2-C786869304B4}" srcOrd="0" destOrd="0" presId="urn:microsoft.com/office/officeart/2005/8/layout/chevron2"/>
    <dgm:cxn modelId="{DB45F48C-DAC1-43EE-A9AC-5482DDC688F6}" srcId="{9AB324F9-C337-48BA-98E4-FB3621B4C3ED}" destId="{FA41628F-876E-4B50-AE6B-8BD7FFC7970A}" srcOrd="1" destOrd="0" parTransId="{6F1C4191-2370-40A8-BF72-EDA592BD7CCA}" sibTransId="{A23917C4-F388-4683-8228-FA6386A5E879}"/>
    <dgm:cxn modelId="{238C2D8D-E81D-4448-A19C-899F187F6EFD}" srcId="{CDCC6750-3E69-472F-817B-D59828487E06}" destId="{64136345-3826-4288-9BBC-E3B8B3CD691B}" srcOrd="1" destOrd="0" parTransId="{41E4E064-2E77-4A6B-B8C4-1350B4C2696E}" sibTransId="{8E549572-BE00-431C-AD83-83534F23B304}"/>
    <dgm:cxn modelId="{279BE98F-9C0E-41AD-86B3-A0527B052EC1}" srcId="{9AB324F9-C337-48BA-98E4-FB3621B4C3ED}" destId="{42D31C59-98AF-4DF6-BF0E-101935A0A921}" srcOrd="0" destOrd="0" parTransId="{D0D56AF9-2F24-480C-8A20-B575A04126A6}" sibTransId="{EE6B448E-0518-4BDD-A544-92BBFC2AFA81}"/>
    <dgm:cxn modelId="{E7202E91-78C4-4BA2-A5F4-F8ED6C5CBC64}" srcId="{42D31C59-98AF-4DF6-BF0E-101935A0A921}" destId="{D75077A7-B6F8-4816-833C-DB921F21728D}" srcOrd="1" destOrd="0" parTransId="{AE7E0ADE-E1BB-4619-94AB-791B271FE5D7}" sibTransId="{86D2799F-AD90-4A9F-AF82-687FE1658140}"/>
    <dgm:cxn modelId="{B763FCBE-D101-4A6B-AC42-11C29C9D2C3F}" srcId="{42D31C59-98AF-4DF6-BF0E-101935A0A921}" destId="{48920AA2-B898-4EB5-845C-928C708FF214}" srcOrd="4" destOrd="0" parTransId="{5242E851-B1E9-4DB1-9E64-0C97D1A80B95}" sibTransId="{ED6D8AFD-915E-471B-A088-FAB5C4AE9531}"/>
    <dgm:cxn modelId="{18E6D4E7-8CB0-4A19-A2A9-CB10B8EF9CE1}" srcId="{FA41628F-876E-4B50-AE6B-8BD7FFC7970A}" destId="{CDB7CB2F-BB67-4F5B-B82B-42372D681D81}" srcOrd="1" destOrd="0" parTransId="{69251A25-05DB-4835-89F2-0078EF33DDC1}" sibTransId="{32314AB6-C41D-46AA-8EB8-829C60512754}"/>
    <dgm:cxn modelId="{D6F4D6EC-1183-4B08-8439-054C7C23F1AB}" type="presOf" srcId="{CDB7CB2F-BB67-4F5B-B82B-42372D681D81}" destId="{1960CC05-6458-4795-94C2-C786869304B4}" srcOrd="0" destOrd="1" presId="urn:microsoft.com/office/officeart/2005/8/layout/chevron2"/>
    <dgm:cxn modelId="{204444F2-D63B-439E-9F40-C27B4E000638}" type="presOf" srcId="{9AB324F9-C337-48BA-98E4-FB3621B4C3ED}" destId="{39E54AB0-6EF5-4D9A-8CE4-7106C081F69F}" srcOrd="0" destOrd="0" presId="urn:microsoft.com/office/officeart/2005/8/layout/chevron2"/>
    <dgm:cxn modelId="{46AF75F3-1686-4945-A865-8CA448E2FC43}" srcId="{FA41628F-876E-4B50-AE6B-8BD7FFC7970A}" destId="{7A27E645-1202-4E00-A483-D16D9174A505}" srcOrd="0" destOrd="0" parTransId="{DF0F1979-729E-4002-BFD5-3790698F962D}" sibTransId="{30CC6FD4-F263-459C-8F48-FC40C329664A}"/>
    <dgm:cxn modelId="{CFF085F9-4977-475A-8BA4-405A5A13AB38}" type="presOf" srcId="{6D6CE53A-A9C6-4ADC-B68A-75FC189AE70F}" destId="{BE94B3BC-22D5-46E2-B2A6-EDA3CF5226AE}" srcOrd="0" destOrd="0" presId="urn:microsoft.com/office/officeart/2005/8/layout/chevron2"/>
    <dgm:cxn modelId="{E42918FD-3FDA-405D-B9A3-0F35B7B61478}" type="presOf" srcId="{48920AA2-B898-4EB5-845C-928C708FF214}" destId="{8C4CEB19-AA16-4C9B-BEDF-7C93A8C0659A}" srcOrd="0" destOrd="4" presId="urn:microsoft.com/office/officeart/2005/8/layout/chevron2"/>
    <dgm:cxn modelId="{5777BEFE-7B14-4E68-91AE-F0835CC690CB}" type="presOf" srcId="{163B0358-5A7C-4912-953B-47C8183A8ECA}" destId="{8C4CEB19-AA16-4C9B-BEDF-7C93A8C0659A}" srcOrd="0" destOrd="0" presId="urn:microsoft.com/office/officeart/2005/8/layout/chevron2"/>
    <dgm:cxn modelId="{27EBF8D8-0B99-4DE1-A423-F5EDF0985920}" type="presParOf" srcId="{39E54AB0-6EF5-4D9A-8CE4-7106C081F69F}" destId="{F19C4D09-9C07-4459-9AE0-E34D255315F0}" srcOrd="0" destOrd="0" presId="urn:microsoft.com/office/officeart/2005/8/layout/chevron2"/>
    <dgm:cxn modelId="{9334068C-0397-4D6F-9B9A-B535DA3F2D64}" type="presParOf" srcId="{F19C4D09-9C07-4459-9AE0-E34D255315F0}" destId="{B143409F-1933-4E23-A2D7-5333FB718B60}" srcOrd="0" destOrd="0" presId="urn:microsoft.com/office/officeart/2005/8/layout/chevron2"/>
    <dgm:cxn modelId="{0C3E5614-BBB9-4C62-BB0B-75F60A32E019}" type="presParOf" srcId="{F19C4D09-9C07-4459-9AE0-E34D255315F0}" destId="{8C4CEB19-AA16-4C9B-BEDF-7C93A8C0659A}" srcOrd="1" destOrd="0" presId="urn:microsoft.com/office/officeart/2005/8/layout/chevron2"/>
    <dgm:cxn modelId="{06A9167A-BE8B-41A5-951E-10644C0A803F}" type="presParOf" srcId="{39E54AB0-6EF5-4D9A-8CE4-7106C081F69F}" destId="{B2F3729D-367E-4203-B864-72E72B5CB7AF}" srcOrd="1" destOrd="0" presId="urn:microsoft.com/office/officeart/2005/8/layout/chevron2"/>
    <dgm:cxn modelId="{8E9B8009-C8A8-4CC6-B1A6-366229ED8338}" type="presParOf" srcId="{39E54AB0-6EF5-4D9A-8CE4-7106C081F69F}" destId="{EBCAA1D7-EA85-4C21-80F1-035428A8C484}" srcOrd="2" destOrd="0" presId="urn:microsoft.com/office/officeart/2005/8/layout/chevron2"/>
    <dgm:cxn modelId="{8ED12435-7E7E-4F9C-9DE3-35A5E9B5364F}" type="presParOf" srcId="{EBCAA1D7-EA85-4C21-80F1-035428A8C484}" destId="{8A37CD5A-5979-41B7-8E5A-81E71A5D4908}" srcOrd="0" destOrd="0" presId="urn:microsoft.com/office/officeart/2005/8/layout/chevron2"/>
    <dgm:cxn modelId="{1EFFF236-8C85-4349-9B11-1D0811731366}" type="presParOf" srcId="{EBCAA1D7-EA85-4C21-80F1-035428A8C484}" destId="{1960CC05-6458-4795-94C2-C786869304B4}" srcOrd="1" destOrd="0" presId="urn:microsoft.com/office/officeart/2005/8/layout/chevron2"/>
    <dgm:cxn modelId="{9E0AA5FA-1305-4075-9963-DFD2F06C6D37}" type="presParOf" srcId="{39E54AB0-6EF5-4D9A-8CE4-7106C081F69F}" destId="{503C2465-6BB1-4271-9FE7-52B2331DE34B}" srcOrd="3" destOrd="0" presId="urn:microsoft.com/office/officeart/2005/8/layout/chevron2"/>
    <dgm:cxn modelId="{ED67DEBE-C6B9-47EC-B015-108ED4F4F9CB}" type="presParOf" srcId="{39E54AB0-6EF5-4D9A-8CE4-7106C081F69F}" destId="{1BFAF88F-654C-4B7B-8C16-469147616165}" srcOrd="4" destOrd="0" presId="urn:microsoft.com/office/officeart/2005/8/layout/chevron2"/>
    <dgm:cxn modelId="{2DE35F33-7E31-4C06-B39C-1B0866625BD8}" type="presParOf" srcId="{1BFAF88F-654C-4B7B-8C16-469147616165}" destId="{A609E3D9-8EDC-4042-A733-CF351583247B}" srcOrd="0" destOrd="0" presId="urn:microsoft.com/office/officeart/2005/8/layout/chevron2"/>
    <dgm:cxn modelId="{F560E5CC-C01A-4DEC-AF69-80D98DBC5B53}" type="presParOf" srcId="{1BFAF88F-654C-4B7B-8C16-469147616165}" destId="{BE94B3BC-22D5-46E2-B2A6-EDA3CF5226A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3409F-1933-4E23-A2D7-5333FB718B60}">
      <dsp:nvSpPr>
        <dsp:cNvPr id="0" name=""/>
        <dsp:cNvSpPr/>
      </dsp:nvSpPr>
      <dsp:spPr>
        <a:xfrm rot="5400000">
          <a:off x="-261665" y="266747"/>
          <a:ext cx="1744436" cy="122110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Feb 8</a:t>
          </a:r>
        </a:p>
      </dsp:txBody>
      <dsp:txXfrm rot="-5400000">
        <a:off x="1" y="615635"/>
        <a:ext cx="1221105" cy="523331"/>
      </dsp:txXfrm>
    </dsp:sp>
    <dsp:sp modelId="{8C4CEB19-AA16-4C9B-BEDF-7C93A8C0659A}">
      <dsp:nvSpPr>
        <dsp:cNvPr id="0" name=""/>
        <dsp:cNvSpPr/>
      </dsp:nvSpPr>
      <dsp:spPr>
        <a:xfrm rot="5400000">
          <a:off x="4667965" y="-3441778"/>
          <a:ext cx="1133883" cy="802760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1200" kern="1200" dirty="0"/>
            <a:t>COVID-19 landing page and reserved ticketing page go live on official MOHAI website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1200" kern="1200" dirty="0"/>
            <a:t>Direct mail postcards sent to museum membership list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1200" kern="1200" dirty="0"/>
            <a:t>Press release distributed to local radio stations, print and digital news publications, and TV stations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1200" kern="1200" dirty="0"/>
            <a:t>Digital banner ads (Phase 1) publication begins in local digital news media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1200" kern="1200" dirty="0"/>
            <a:t>Social media (Phase 1) postings begin and continue twice weekly until opening day </a:t>
          </a:r>
        </a:p>
      </dsp:txBody>
      <dsp:txXfrm rot="-5400000">
        <a:off x="1221105" y="60434"/>
        <a:ext cx="7972252" cy="1023179"/>
      </dsp:txXfrm>
    </dsp:sp>
    <dsp:sp modelId="{8A37CD5A-5979-41B7-8E5A-81E71A5D4908}">
      <dsp:nvSpPr>
        <dsp:cNvPr id="0" name=""/>
        <dsp:cNvSpPr/>
      </dsp:nvSpPr>
      <dsp:spPr>
        <a:xfrm rot="5400000">
          <a:off x="-261665" y="1818862"/>
          <a:ext cx="1744436" cy="122110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Montserrat SemiBold" panose="00000700000000000000" pitchFamily="2" charset="0"/>
              <a:ea typeface="+mn-ea"/>
              <a:cs typeface="+mn-cs"/>
            </a:rPr>
            <a:t>Mar 1</a:t>
          </a:r>
        </a:p>
      </dsp:txBody>
      <dsp:txXfrm rot="-5400000">
        <a:off x="1" y="2167750"/>
        <a:ext cx="1221105" cy="523331"/>
      </dsp:txXfrm>
    </dsp:sp>
    <dsp:sp modelId="{1960CC05-6458-4795-94C2-C786869304B4}">
      <dsp:nvSpPr>
        <dsp:cNvPr id="0" name=""/>
        <dsp:cNvSpPr/>
      </dsp:nvSpPr>
      <dsp:spPr>
        <a:xfrm rot="5400000">
          <a:off x="4667965" y="-1889663"/>
          <a:ext cx="1133883" cy="802760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2100" kern="1200" dirty="0"/>
            <a:t>Digital banner ads (Phase 2) publication begins in local digital news media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2100" kern="1200" dirty="0"/>
            <a:t>Social media (Phase 2) postings begin</a:t>
          </a:r>
        </a:p>
      </dsp:txBody>
      <dsp:txXfrm rot="-5400000">
        <a:off x="1221105" y="1612549"/>
        <a:ext cx="7972252" cy="1023179"/>
      </dsp:txXfrm>
    </dsp:sp>
    <dsp:sp modelId="{A609E3D9-8EDC-4042-A733-CF351583247B}">
      <dsp:nvSpPr>
        <dsp:cNvPr id="0" name=""/>
        <dsp:cNvSpPr/>
      </dsp:nvSpPr>
      <dsp:spPr>
        <a:xfrm rot="5400000">
          <a:off x="-261665" y="3370976"/>
          <a:ext cx="1744436" cy="122110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Mar 2</a:t>
          </a:r>
          <a:r>
            <a:rPr lang="en-US" sz="2000" kern="1200" dirty="0"/>
            <a:t> to </a:t>
          </a:r>
          <a:r>
            <a:rPr lang="en-US" sz="2000" kern="1200" dirty="0">
              <a:latin typeface="+mj-lt"/>
            </a:rPr>
            <a:t>Apr 11</a:t>
          </a:r>
        </a:p>
      </dsp:txBody>
      <dsp:txXfrm rot="-5400000">
        <a:off x="1" y="3719864"/>
        <a:ext cx="1221105" cy="523331"/>
      </dsp:txXfrm>
    </dsp:sp>
    <dsp:sp modelId="{BE94B3BC-22D5-46E2-B2A6-EDA3CF5226AE}">
      <dsp:nvSpPr>
        <dsp:cNvPr id="0" name=""/>
        <dsp:cNvSpPr/>
      </dsp:nvSpPr>
      <dsp:spPr>
        <a:xfrm rot="5400000">
          <a:off x="4667667" y="-337250"/>
          <a:ext cx="1134480" cy="802760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2100" kern="1200" dirty="0"/>
            <a:t>Digital banner ads (Phase 2) publication continue in local digital news media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Times New Roman" panose="02020603050405020304" pitchFamily="18" charset="0"/>
            <a:buChar char="•"/>
          </a:pPr>
          <a:r>
            <a:rPr lang="en-US" sz="2100" kern="1200" dirty="0"/>
            <a:t>Social media (Phase 2) postings continue twice weekly</a:t>
          </a:r>
        </a:p>
      </dsp:txBody>
      <dsp:txXfrm rot="-5400000">
        <a:off x="1221106" y="3164692"/>
        <a:ext cx="7972223" cy="1023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F17359-000A-9044-B834-9FBD0018D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8B882-BA21-D947-B59A-B375F7B01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73F5E-F60B-3D42-A6DD-6D5611C2F6EE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9AD5B-1A75-1A4A-8459-A96AB79E9D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C6818-84EB-2D43-AA44-FC64C4595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A1AC-D174-D44D-BB31-612041F1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70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46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7A90A1-A930-7E45-A0C6-7B528BC17B68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8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15342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1328B3-338C-BB43-A9F5-AACCE2E54E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9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28264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4498670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1928264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27254B-5501-7248-A89F-42912B5A8BD2}"/>
              </a:ext>
            </a:extLst>
          </p:cNvPr>
          <p:cNvCxnSpPr>
            <a:cxnSpLocks/>
          </p:cNvCxnSpPr>
          <p:nvPr userDrawn="1"/>
        </p:nvCxnSpPr>
        <p:spPr>
          <a:xfrm>
            <a:off x="0" y="1405468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05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1" descr="Woman on tablet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487" y="0"/>
            <a:ext cx="1106751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4487" y="-1"/>
            <a:ext cx="11067514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4B436F-A511-A141-900B-BA20A19A1BCE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87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1" descr="Woman on tablet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57CAA2-2658-B441-A787-4B54C65D3BF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3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35662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856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8C2B99-ED08-1F48-BE5D-40E40D09C7B7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87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8843" y="3482977"/>
            <a:ext cx="10961177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33817-49F3-B440-A271-466603AE1964}"/>
              </a:ext>
            </a:extLst>
          </p:cNvPr>
          <p:cNvCxnSpPr>
            <a:cxnSpLocks/>
          </p:cNvCxnSpPr>
          <p:nvPr userDrawn="1"/>
        </p:nvCxnSpPr>
        <p:spPr>
          <a:xfrm>
            <a:off x="0" y="421214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76316B-7498-2E42-9B52-88BF1C9DF4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67465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51775DA-49A0-2F4D-9F21-5D20DA6BA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844" y="568512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56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C0F668-C1BA-A349-A542-9E54E73E8178}"/>
              </a:ext>
            </a:extLst>
          </p:cNvPr>
          <p:cNvCxnSpPr>
            <a:cxnSpLocks/>
          </p:cNvCxnSpPr>
          <p:nvPr userDrawn="1"/>
        </p:nvCxnSpPr>
        <p:spPr>
          <a:xfrm>
            <a:off x="4961621" y="339644"/>
            <a:ext cx="0" cy="28065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339644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2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568512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414763-7D4F-994A-AAA9-7DC46C19D816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06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321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7963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627322" y="1468740"/>
            <a:ext cx="467215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67963" y="1468740"/>
            <a:ext cx="469516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737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65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4" y="1468740"/>
            <a:ext cx="467215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3265" y="1468740"/>
            <a:ext cx="469516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8CCA37-00BD-0A43-8647-67DD0510A7E3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9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3055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0" y="1720312"/>
            <a:ext cx="60930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4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3" y="146874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74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16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5233AE2-5078-C34D-8EAD-6F7B344F52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3" y="146874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74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69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2623" y="588936"/>
            <a:ext cx="11432584" cy="5976637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41291C-383F-CF4B-AB8E-2B40741A62AF}"/>
              </a:ext>
            </a:extLst>
          </p:cNvPr>
          <p:cNvCxnSpPr>
            <a:cxnSpLocks/>
          </p:cNvCxnSpPr>
          <p:nvPr userDrawn="1"/>
        </p:nvCxnSpPr>
        <p:spPr>
          <a:xfrm>
            <a:off x="0" y="29242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34C5937-11C0-4E5A-867C-7AB68EA5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957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2623" y="292426"/>
            <a:ext cx="10219457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16C013-C8E5-B44C-B6D6-DE71D0CC52C4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E2D069-321B-434C-BB63-530EE51B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2183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A0415B-CCA3-7142-BDAA-6DAC63FB634C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040D77-4CF4-4BFB-9FFB-8C9746D3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9264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A34E77-65E8-214A-93DD-907ECB950F42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C15D6B-DF62-4A31-87F3-2084A6C5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7893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3359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1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57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1877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8797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4037ED-B73E-2946-8FAC-2803EA71C585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67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4319" y="1"/>
            <a:ext cx="1105768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1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94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9E9592-D634-1947-B3FB-EB3B7F16FF28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6D456EAF-F3B8-AF4A-90FF-4B0693C56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7FB4ADF-1B3E-A442-B2C9-518CBE763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9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sky&#10;&#10;Description automatically generated">
            <a:extLst>
              <a:ext uri="{FF2B5EF4-FFF2-40B4-BE49-F238E27FC236}">
                <a16:creationId xmlns:a16="http://schemas.microsoft.com/office/drawing/2014/main" id="{E1982E4A-5D52-44AF-A864-96B5D827B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036" y="0"/>
            <a:ext cx="11204058" cy="685800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1024731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0" i="0" cap="all" spc="3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9008E-6232-45D8-8551-B893375B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568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6059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3354" y="4418889"/>
            <a:ext cx="3289100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3355" y="5080791"/>
            <a:ext cx="3289100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9C4094-208E-7E4A-848A-F76A1573073A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55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45942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4418889"/>
            <a:ext cx="4609683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2" y="5080791"/>
            <a:ext cx="4609683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E71BC7-72EE-294C-9A39-61A77EE295A0}"/>
              </a:ext>
            </a:extLst>
          </p:cNvPr>
          <p:cNvCxnSpPr>
            <a:cxnSpLocks/>
          </p:cNvCxnSpPr>
          <p:nvPr userDrawn="1"/>
        </p:nvCxnSpPr>
        <p:spPr>
          <a:xfrm>
            <a:off x="392623" y="5080791"/>
            <a:ext cx="46096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38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5581" y="4418889"/>
            <a:ext cx="3289100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2" y="5080791"/>
            <a:ext cx="3289100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6AC280-5A8D-B048-BECC-9C306F32508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906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F4417F7-7CDE-DF44-9B0E-AC44EE99BF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429000"/>
            <a:ext cx="4609683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2" y="4090902"/>
            <a:ext cx="4609683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F22032-BAB9-744C-B14E-54350BBD1C7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38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9F391E-143D-F948-ADAE-29AEA3C1EBFB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39645"/>
            <a:ext cx="1021945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noProof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2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2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2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1" name="Rectangle: Rounded Corner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2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8" name="Rectangle: Rounded Corner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5605550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83052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0" name="Rectangle: Rounded Corner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561099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683052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2" name="Rectangle: Rounded Corner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561099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683052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22571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22570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22571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22570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22571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22570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00441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00441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00441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500441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500441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500441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8A232C0-1AC5-164D-B8B6-CC8F07CF2E21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0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9F391E-143D-F948-ADAE-29AEA3C1EBFB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3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428792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3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654477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1" name="Rectangle: Rounded Corner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3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91907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8" name="Rectangle: Rounded Corner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6472581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428792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0" name="Rectangle: Rounded Corner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6472581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654477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2" name="Rectangle: Rounded Corner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6472581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91907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3862" y="2574890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328032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3862" y="3807945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561087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13862" y="5068709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821851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8765" y="2574890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358764" y="2328032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8765" y="3807945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358764" y="3561087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8765" y="5068709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358764" y="4821851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026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D2B2CC15-A5D6-7646-B184-255F86FB708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9F391E-143D-F948-ADAE-29AEA3C1EBFB}" type="datetimeFigureOut">
              <a:rPr lang="en-US" smtClean="0"/>
              <a:pPr/>
              <a:t>12/13/2020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FEFF75-79D2-EE46-877B-299D1510E6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10113030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0896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30896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30896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49266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9266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49266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88785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2488784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88785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2488784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88785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2488784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766655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766655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766655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766655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766655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766655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604C81-B013-4641-9B16-5E9ECBD30CBA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168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C76CA39F-4826-EC4A-B911-A0B38E48926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974810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21546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441149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705745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21546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441149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705745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3862" y="2361562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114704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3862" y="3594617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347759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13862" y="4855381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608523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8765" y="2361562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358764" y="2114704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8765" y="3594617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358764" y="3347759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8765" y="4855381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358764" y="4608523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AF7CBB0-F32C-B84C-AEEA-FA0944BBB865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8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4FF4E3-951F-F040-800F-0DDAC2CCC507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2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2" y="1507066"/>
            <a:ext cx="1013437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9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1521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011522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21F7CE-A4E6-574A-B490-8FC4327728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1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5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91DF7114-976E-3345-A7C4-77F951EA42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2" y="1507066"/>
            <a:ext cx="1013437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6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CA2E80D-B045-2346-9C1F-70BFBD4AF7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B4699-8C04-D74B-BFAF-27221E81DEBB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7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902FA6-24E0-3C4A-8B7A-F529DB12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45A71-C369-2A42-A14F-2BD1985F7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70798-FB93-8742-9A92-FA7A241AF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6824-A55C-4F44-B9CB-109B027241D7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2A715-D537-DD4B-8BE6-1E573155F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9E735-B191-784C-98F7-65384DACA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627B-E4D5-2947-8E88-B84039729B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8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0" r:id="rId3"/>
    <p:sldLayoutId id="2147483674" r:id="rId4"/>
    <p:sldLayoutId id="2147483661" r:id="rId5"/>
    <p:sldLayoutId id="2147483676" r:id="rId6"/>
    <p:sldLayoutId id="2147483675" r:id="rId7"/>
    <p:sldLayoutId id="2147483677" r:id="rId8"/>
    <p:sldLayoutId id="2147483678" r:id="rId9"/>
    <p:sldLayoutId id="2147483679" r:id="rId10"/>
    <p:sldLayoutId id="2147483681" r:id="rId11"/>
    <p:sldLayoutId id="2147483682" r:id="rId12"/>
    <p:sldLayoutId id="2147483686" r:id="rId13"/>
    <p:sldLayoutId id="2147483683" r:id="rId14"/>
    <p:sldLayoutId id="2147483685" r:id="rId15"/>
    <p:sldLayoutId id="2147483684" r:id="rId16"/>
    <p:sldLayoutId id="2147483680" r:id="rId17"/>
    <p:sldLayoutId id="2147483691" r:id="rId18"/>
    <p:sldLayoutId id="2147483692" r:id="rId19"/>
    <p:sldLayoutId id="2147483693" r:id="rId20"/>
    <p:sldLayoutId id="2147483694" r:id="rId21"/>
    <p:sldLayoutId id="2147483688" r:id="rId22"/>
    <p:sldLayoutId id="2147483687" r:id="rId23"/>
    <p:sldLayoutId id="2147483689" r:id="rId24"/>
    <p:sldLayoutId id="2147483690" r:id="rId25"/>
    <p:sldLayoutId id="2147483695" r:id="rId26"/>
    <p:sldLayoutId id="2147483696" r:id="rId27"/>
    <p:sldLayoutId id="2147483697" r:id="rId28"/>
    <p:sldLayoutId id="2147483698" r:id="rId29"/>
    <p:sldLayoutId id="2147483703" r:id="rId30"/>
    <p:sldLayoutId id="2147483704" r:id="rId31"/>
    <p:sldLayoutId id="2147483705" r:id="rId32"/>
    <p:sldLayoutId id="2147483706" r:id="rId33"/>
    <p:sldLayoutId id="2147483700" r:id="rId34"/>
    <p:sldLayoutId id="2147483699" r:id="rId35"/>
    <p:sldLayoutId id="2147483701" r:id="rId36"/>
    <p:sldLayoutId id="2147483702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ttletimes.com/life/travel/seattlersquos-top-10-attractions/" TargetMode="External"/><Relationship Id="rId2" Type="http://schemas.openxmlformats.org/officeDocument/2006/relationships/hyperlink" Target="https://mohai.org/about/#mission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tripadvisor.com/Attraction_Review-g60878-d141518-Reviews-or5-Museum_of_History_Industry-Seattle_Washingto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A11AB0-CBE6-41C6-9575-F0C98C8B5966}"/>
              </a:ext>
            </a:extLst>
          </p:cNvPr>
          <p:cNvSpPr/>
          <p:nvPr/>
        </p:nvSpPr>
        <p:spPr>
          <a:xfrm>
            <a:off x="1031846" y="4395831"/>
            <a:ext cx="11176932" cy="2022126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1059" y="4309845"/>
            <a:ext cx="8422547" cy="16743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MOHAI COVID-19 Reopening Communications Campaign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DAA90B-796A-4BE5-A5A4-987B72EAA2F9}"/>
              </a:ext>
            </a:extLst>
          </p:cNvPr>
          <p:cNvSpPr txBox="1"/>
          <p:nvPr/>
        </p:nvSpPr>
        <p:spPr>
          <a:xfrm>
            <a:off x="1357034" y="5734302"/>
            <a:ext cx="3548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Angela M Brown</a:t>
            </a:r>
          </a:p>
          <a:p>
            <a:r>
              <a:rPr lang="en-US" b="1" dirty="0">
                <a:solidFill>
                  <a:schemeClr val="bg1"/>
                </a:solidFill>
              </a:rPr>
              <a:t>Dec 13, 2020</a:t>
            </a:r>
          </a:p>
        </p:txBody>
      </p:sp>
    </p:spTree>
    <p:extLst>
      <p:ext uri="{BB962C8B-B14F-4D97-AF65-F5344CB8AC3E}">
        <p14:creationId xmlns:p14="http://schemas.microsoft.com/office/powerpoint/2010/main" val="428584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Covid-19 with solid fill">
            <a:extLst>
              <a:ext uri="{FF2B5EF4-FFF2-40B4-BE49-F238E27FC236}">
                <a16:creationId xmlns:a16="http://schemas.microsoft.com/office/drawing/2014/main" id="{AB02F848-38D3-49A5-8D3E-7C416A34F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4424" y="485774"/>
            <a:ext cx="3095625" cy="30956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D4A9-6ECE-4F35-9D36-5A530F7F8F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321" y="2330825"/>
            <a:ext cx="4693727" cy="1803854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n-lt"/>
              </a:rPr>
              <a:t>To collect and preserve “artifacts and stories of the Puget Sound region’s diverse history” </a:t>
            </a:r>
          </a:p>
          <a:p>
            <a:r>
              <a:rPr lang="en-US" sz="1800" dirty="0">
                <a:latin typeface="+mn-lt"/>
              </a:rPr>
              <a:t>To engage with and inspire individuals and the community.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0E44D-3E3C-4EC5-BD80-44A4B0075A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+mn-lt"/>
              </a:rPr>
              <a:t>Due to the COVID-19 pandemic, MOHAI has been closed to the public since March 12, 2020.</a:t>
            </a:r>
          </a:p>
          <a:p>
            <a:r>
              <a:rPr lang="en-US" sz="1800" dirty="0">
                <a:latin typeface="+mn-lt"/>
              </a:rPr>
              <a:t>MOHAI will open once again to visitors on March 1, 2021. </a:t>
            </a:r>
          </a:p>
          <a:p>
            <a:r>
              <a:rPr lang="en-US" sz="1800" dirty="0">
                <a:latin typeface="+mn-lt"/>
              </a:rPr>
              <a:t>A communications campaign is necessary to inform the public </a:t>
            </a:r>
            <a:r>
              <a:rPr lang="en-US" sz="1800" b="1" dirty="0">
                <a:latin typeface="+mn-lt"/>
              </a:rPr>
              <a:t>when</a:t>
            </a:r>
            <a:r>
              <a:rPr lang="en-US" sz="1800" dirty="0">
                <a:latin typeface="+mn-lt"/>
              </a:rPr>
              <a:t> MOHAI will be reopening as well as </a:t>
            </a:r>
            <a:r>
              <a:rPr lang="en-US" sz="1800" b="1" dirty="0">
                <a:latin typeface="+mn-lt"/>
              </a:rPr>
              <a:t>what</a:t>
            </a:r>
            <a:r>
              <a:rPr lang="en-US" sz="1800" dirty="0">
                <a:latin typeface="+mn-lt"/>
              </a:rPr>
              <a:t> protective practices are in place and </a:t>
            </a:r>
            <a:r>
              <a:rPr lang="en-US" sz="1800" b="1" dirty="0">
                <a:latin typeface="+mn-lt"/>
              </a:rPr>
              <a:t>how</a:t>
            </a:r>
            <a:r>
              <a:rPr lang="en-US" sz="1800" dirty="0">
                <a:latin typeface="+mn-lt"/>
              </a:rPr>
              <a:t> they will impact the visitor experience.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ED18B-135E-4FDB-82DC-79910B9507F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Organization Mission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9DEF54-5688-40C4-9370-3961D0AAE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Problem</a:t>
            </a:r>
          </a:p>
        </p:txBody>
      </p:sp>
      <p:pic>
        <p:nvPicPr>
          <p:cNvPr id="10" name="Picture 9" descr="A picture containing text, clipart, sign&#10;&#10;Description automatically generated">
            <a:extLst>
              <a:ext uri="{FF2B5EF4-FFF2-40B4-BE49-F238E27FC236}">
                <a16:creationId xmlns:a16="http://schemas.microsoft.com/office/drawing/2014/main" id="{1FF8CF57-5590-4A28-9440-62AC3FADE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321" y="451401"/>
            <a:ext cx="32099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5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A picture containing plane, transport, aircraft, airplane&#10;&#10;Description automatically generated">
            <a:extLst>
              <a:ext uri="{FF2B5EF4-FFF2-40B4-BE49-F238E27FC236}">
                <a16:creationId xmlns:a16="http://schemas.microsoft.com/office/drawing/2014/main" id="{C2565927-5C79-4179-A208-95AE5BC21BF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grayscl/>
          </a:blip>
          <a:srcRect t="7813" b="7813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CA4C1C-CAFA-45F4-B231-FEF01A964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339645"/>
            <a:ext cx="11369068" cy="668061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SWOT Analysis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7EE3003-C12D-4EED-8177-897057A04EC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3" y="1231641"/>
            <a:ext cx="5157787" cy="5051713"/>
          </a:xfrm>
          <a:solidFill>
            <a:schemeClr val="bg1">
              <a:alpha val="85000"/>
            </a:schemeClr>
          </a:solidFill>
        </p:spPr>
        <p:txBody>
          <a:bodyPr anchor="t" anchorCtr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Strengths</a:t>
            </a: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Top 10 Seattle attraction, according to The Seattle Times.</a:t>
            </a: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Traveler’s Choice 2020 award winner and highly rated attraction on TripAdvisor.</a:t>
            </a: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Fun for all ages.</a:t>
            </a: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Scenic Lake Union waterfront location in historic building.</a:t>
            </a:r>
          </a:p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Opportunities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Increase awareness and traffic to MOHAI virtual events and experiences.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Motivate followers and public to become members.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People hesitant to visit can still provide financial support.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516C592-C1DE-4ADB-9DC8-6D916D469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1641"/>
            <a:ext cx="5183188" cy="5051711"/>
          </a:xfrm>
          <a:solidFill>
            <a:schemeClr val="bg1">
              <a:alpha val="85000"/>
            </a:schemeClr>
          </a:solidFill>
        </p:spPr>
        <p:txBody>
          <a:bodyPr anchor="t" anchorCtr="0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Weaknesses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Popular interactive exhibits are high touch and will remain closed to the public.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Funding challenges due to increased operating costs and reduced ticket sales.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Threats</a:t>
            </a: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Risk of infection to both visitors and staff.</a:t>
            </a: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Additional closure mandates.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Negative reputation impact if reopening is poorly implemented.</a:t>
            </a:r>
          </a:p>
        </p:txBody>
      </p:sp>
    </p:spTree>
    <p:extLst>
      <p:ext uri="{BB962C8B-B14F-4D97-AF65-F5344CB8AC3E}">
        <p14:creationId xmlns:p14="http://schemas.microsoft.com/office/powerpoint/2010/main" val="149360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2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25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7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25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25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25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25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12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25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25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1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28" descr="Map compass with solid fill">
            <a:extLst>
              <a:ext uri="{FF2B5EF4-FFF2-40B4-BE49-F238E27FC236}">
                <a16:creationId xmlns:a16="http://schemas.microsoft.com/office/drawing/2014/main" id="{9D319811-3195-49A4-A6A7-8143EF32974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56" b="156"/>
          <a:stretch/>
        </p:blipFill>
        <p:spPr>
          <a:xfrm>
            <a:off x="7162800" y="3193595"/>
            <a:ext cx="3019425" cy="3009988"/>
          </a:xfrm>
        </p:spPr>
      </p:pic>
      <p:pic>
        <p:nvPicPr>
          <p:cNvPr id="25" name="Picture Placeholder 24" descr="Door Open with solid fill">
            <a:extLst>
              <a:ext uri="{FF2B5EF4-FFF2-40B4-BE49-F238E27FC236}">
                <a16:creationId xmlns:a16="http://schemas.microsoft.com/office/drawing/2014/main" id="{1E996587-0012-4DFC-B0F5-531BCD22FEF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6" b="156"/>
          <a:stretch/>
        </p:blipFill>
        <p:spPr>
          <a:xfrm>
            <a:off x="464682" y="2778653"/>
            <a:ext cx="533693" cy="5320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8302F93-4BCC-4CEA-9B0D-99A35C720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Campaign elements</a:t>
            </a:r>
          </a:p>
        </p:txBody>
      </p:sp>
      <p:pic>
        <p:nvPicPr>
          <p:cNvPr id="23" name="Picture Placeholder 22" descr="Drama with solid fill">
            <a:extLst>
              <a:ext uri="{FF2B5EF4-FFF2-40B4-BE49-F238E27FC236}">
                <a16:creationId xmlns:a16="http://schemas.microsoft.com/office/drawing/2014/main" id="{AB200414-4E2E-42C9-A369-0D9E52AD09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56" b="156"/>
          <a:stretch/>
        </p:blipFill>
        <p:spPr>
          <a:xfrm>
            <a:off x="464683" y="1748920"/>
            <a:ext cx="494658" cy="493112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A1CB59-F055-4AC1-81F7-386C539204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3862" y="3128073"/>
            <a:ext cx="4411704" cy="775212"/>
          </a:xfrm>
        </p:spPr>
        <p:txBody>
          <a:bodyPr/>
          <a:lstStyle/>
          <a:p>
            <a:r>
              <a:rPr lang="en-US" sz="1800" dirty="0"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o inform the target audiences when MOHAI will open and what restrictions will be imposed on museum visitors</a:t>
            </a:r>
            <a:endParaRPr lang="en-US" dirty="0">
              <a:latin typeface="+mn-lt"/>
            </a:endParaRPr>
          </a:p>
        </p:txBody>
      </p:sp>
      <p:pic>
        <p:nvPicPr>
          <p:cNvPr id="27" name="Picture Placeholder 26" descr="Ticket with solid fill">
            <a:extLst>
              <a:ext uri="{FF2B5EF4-FFF2-40B4-BE49-F238E27FC236}">
                <a16:creationId xmlns:a16="http://schemas.microsoft.com/office/drawing/2014/main" id="{E80850AF-EC32-4736-B934-D52A7A9A9F9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64683" y="4491122"/>
            <a:ext cx="533692" cy="532024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EFFA85-941A-44F0-8214-458FBC29E942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1853442"/>
            <a:ext cx="4411705" cy="312380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Theme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3715-5711-4FBB-BFBF-C6413DD04FE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3862" y="2100300"/>
            <a:ext cx="4411704" cy="365077"/>
          </a:xfrm>
        </p:spPr>
        <p:txBody>
          <a:bodyPr/>
          <a:lstStyle/>
          <a:p>
            <a:r>
              <a:rPr lang="en-US" sz="1800" dirty="0">
                <a:latin typeface="+mn-lt"/>
              </a:rPr>
              <a:t>Cooperative and welcoming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B09C510-6AEB-4217-B084-909472C8889D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2881215"/>
            <a:ext cx="4411705" cy="312380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Objectives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9A12262-3A7D-4D43-85B4-0124241C57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13862" y="4976674"/>
            <a:ext cx="4411704" cy="365077"/>
          </a:xfrm>
        </p:spPr>
        <p:txBody>
          <a:bodyPr/>
          <a:lstStyle/>
          <a:p>
            <a:r>
              <a:rPr lang="en-US" sz="1800" dirty="0">
                <a:latin typeface="+mn-lt"/>
              </a:rPr>
              <a:t>Reserve Timed Ticket Online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95402B-8F15-4025-A63E-467046301481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729816"/>
            <a:ext cx="4411705" cy="312380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Call to Action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61C7E7A-AC89-4140-AB10-8CB4BE873C33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056966" y="1839286"/>
            <a:ext cx="4411705" cy="312380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Key messages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710012-F1C1-4F88-9B7C-4EA264E319A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096000" y="2100300"/>
            <a:ext cx="5674469" cy="2779605"/>
          </a:xfrm>
        </p:spPr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Reopening to the public on </a:t>
            </a:r>
            <a:br>
              <a:rPr lang="en-US" sz="18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March 1, 2021, with restrictions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Let’s keep MOHAI safe together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Online, reserved day and time ticket sales only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If you can’t visit, you can still show your support for MOHAI by donating or becoming a member</a:t>
            </a:r>
          </a:p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08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23171-17C1-402D-AA9A-1489F4D5EF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0" dirty="0">
                <a:solidFill>
                  <a:schemeClr val="tx1"/>
                </a:solidFill>
                <a:latin typeface="+mj-lt"/>
              </a:rPr>
              <a:t>Engagement Tactics</a:t>
            </a:r>
            <a:endParaRPr lang="en-US" sz="3200" b="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8CBAACAD-2E8F-4433-8A60-AB82CB0A100C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3029669603"/>
              </p:ext>
            </p:extLst>
          </p:nvPr>
        </p:nvGraphicFramePr>
        <p:xfrm>
          <a:off x="390525" y="1946275"/>
          <a:ext cx="10515600" cy="2595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4460">
                  <a:extLst>
                    <a:ext uri="{9D8B030D-6E8A-4147-A177-3AD203B41FA5}">
                      <a16:colId xmlns:a16="http://schemas.microsoft.com/office/drawing/2014/main" val="4197463734"/>
                    </a:ext>
                  </a:extLst>
                </a:gridCol>
                <a:gridCol w="2392939">
                  <a:extLst>
                    <a:ext uri="{9D8B030D-6E8A-4147-A177-3AD203B41FA5}">
                      <a16:colId xmlns:a16="http://schemas.microsoft.com/office/drawing/2014/main" val="1312017785"/>
                    </a:ext>
                  </a:extLst>
                </a:gridCol>
                <a:gridCol w="2566025">
                  <a:extLst>
                    <a:ext uri="{9D8B030D-6E8A-4147-A177-3AD203B41FA5}">
                      <a16:colId xmlns:a16="http://schemas.microsoft.com/office/drawing/2014/main" val="1298828756"/>
                    </a:ext>
                  </a:extLst>
                </a:gridCol>
                <a:gridCol w="2162176">
                  <a:extLst>
                    <a:ext uri="{9D8B030D-6E8A-4147-A177-3AD203B41FA5}">
                      <a16:colId xmlns:a16="http://schemas.microsoft.com/office/drawing/2014/main" val="119890717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b="1" dirty="0">
                          <a:latin typeface="+mn-lt"/>
                        </a:rPr>
                        <a:t>Channel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 Audience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924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Museum Members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Museum Followers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General Public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49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Direct mail postcard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83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Press 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174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Digital Banner 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124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Social 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0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COVID-19 landing page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196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98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E0A3D-D55C-473C-9E7B-746FC993F6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Creative Concepts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8E8F5-38EF-4EC3-9332-86FFFC3DD5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7"/>
            <a:ext cx="2565065" cy="32173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Postcard to Members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D6B1B63-B3AB-4533-ACF7-616D13A9E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216" y="2048935"/>
            <a:ext cx="2832183" cy="2832183"/>
          </a:xfrm>
          <a:prstGeom prst="rect">
            <a:avLst/>
          </a:prstGeom>
        </p:spPr>
      </p:pic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0EBA65C1-7A94-4736-A114-C20EDB314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418" y="2048935"/>
            <a:ext cx="4316180" cy="4656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E6F3FE-BE26-41C8-BB6F-C152C7578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24" y="2048935"/>
            <a:ext cx="2960176" cy="19734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138571-CB30-4F75-843C-E42EE6F1B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24" y="4088702"/>
            <a:ext cx="2960176" cy="1973451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329C1-6883-4882-A8BD-D4439C6ED763}"/>
              </a:ext>
            </a:extLst>
          </p:cNvPr>
          <p:cNvSpPr txBox="1">
            <a:spLocks/>
          </p:cNvSpPr>
          <p:nvPr/>
        </p:nvSpPr>
        <p:spPr>
          <a:xfrm>
            <a:off x="3893418" y="1507067"/>
            <a:ext cx="2565065" cy="321734"/>
          </a:xfrm>
          <a:prstGeom prst="rect">
            <a:avLst/>
          </a:prstGeom>
        </p:spPr>
        <p:txBody>
          <a:bodyPr vert="horz" lIns="0" tIns="45720" rIns="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COVID-19 Landing Page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8F9CEEE-BCF2-4E0E-8FC8-C4D09C21D065}"/>
              </a:ext>
            </a:extLst>
          </p:cNvPr>
          <p:cNvSpPr txBox="1">
            <a:spLocks/>
          </p:cNvSpPr>
          <p:nvPr/>
        </p:nvSpPr>
        <p:spPr>
          <a:xfrm>
            <a:off x="8750216" y="1507067"/>
            <a:ext cx="3011475" cy="321734"/>
          </a:xfrm>
          <a:prstGeom prst="rect">
            <a:avLst/>
          </a:prstGeom>
        </p:spPr>
        <p:txBody>
          <a:bodyPr vert="horz" lIns="0" tIns="45720" rIns="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Banner Ads &amp; Social Media</a:t>
            </a:r>
          </a:p>
        </p:txBody>
      </p:sp>
    </p:spTree>
    <p:extLst>
      <p:ext uri="{BB962C8B-B14F-4D97-AF65-F5344CB8AC3E}">
        <p14:creationId xmlns:p14="http://schemas.microsoft.com/office/powerpoint/2010/main" val="296049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AB7315-47F5-49FE-9D9F-07DE0ED590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Campaign Timeline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4B51597-8E8A-4D81-8DA2-6027ADDC9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48828"/>
              </p:ext>
            </p:extLst>
          </p:nvPr>
        </p:nvGraphicFramePr>
        <p:xfrm>
          <a:off x="2012725" y="1765906"/>
          <a:ext cx="9248710" cy="485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126819A-7B36-4C80-8CA2-2BB494003D0A}"/>
              </a:ext>
            </a:extLst>
          </p:cNvPr>
          <p:cNvSpPr txBox="1"/>
          <p:nvPr/>
        </p:nvSpPr>
        <p:spPr>
          <a:xfrm>
            <a:off x="392623" y="2150076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Kickoff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8B1FD-D758-4D4C-A04F-A76D39083F79}"/>
              </a:ext>
            </a:extLst>
          </p:cNvPr>
          <p:cNvSpPr txBox="1"/>
          <p:nvPr/>
        </p:nvSpPr>
        <p:spPr>
          <a:xfrm>
            <a:off x="392623" y="3642545"/>
            <a:ext cx="158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Opening</a:t>
            </a:r>
          </a:p>
          <a:p>
            <a:r>
              <a:rPr lang="en-US" sz="2400" dirty="0"/>
              <a:t>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8ABF2-95F5-4C8F-9960-C0BD71710666}"/>
              </a:ext>
            </a:extLst>
          </p:cNvPr>
          <p:cNvSpPr txBox="1"/>
          <p:nvPr/>
        </p:nvSpPr>
        <p:spPr>
          <a:xfrm>
            <a:off x="357450" y="5088847"/>
            <a:ext cx="158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Post </a:t>
            </a:r>
          </a:p>
          <a:p>
            <a:r>
              <a:rPr lang="en-US" sz="2400" dirty="0"/>
              <a:t>Opening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13AC1D-1E6D-4536-B4DE-96F5FD76C8D3}"/>
              </a:ext>
            </a:extLst>
          </p:cNvPr>
          <p:cNvSpPr txBox="1"/>
          <p:nvPr/>
        </p:nvSpPr>
        <p:spPr>
          <a:xfrm>
            <a:off x="392623" y="1666875"/>
            <a:ext cx="1329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PHASE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CE87E-D0B9-40FA-9A95-D80579F48FE0}"/>
              </a:ext>
            </a:extLst>
          </p:cNvPr>
          <p:cNvSpPr txBox="1"/>
          <p:nvPr/>
        </p:nvSpPr>
        <p:spPr>
          <a:xfrm>
            <a:off x="418167" y="3255696"/>
            <a:ext cx="1329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PHASE 2</a:t>
            </a:r>
          </a:p>
        </p:txBody>
      </p:sp>
    </p:spTree>
    <p:extLst>
      <p:ext uri="{BB962C8B-B14F-4D97-AF65-F5344CB8AC3E}">
        <p14:creationId xmlns:p14="http://schemas.microsoft.com/office/powerpoint/2010/main" val="192910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Fireworks with solid fill">
            <a:extLst>
              <a:ext uri="{FF2B5EF4-FFF2-40B4-BE49-F238E27FC236}">
                <a16:creationId xmlns:a16="http://schemas.microsoft.com/office/drawing/2014/main" id="{31BB3DE4-25D3-4CA4-9E07-66D2A01B0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4304" y="1233182"/>
            <a:ext cx="2333715" cy="233371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7B845DE-3E3E-46E5-A5C6-9154161E1D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Success Metrics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C5E91E-B9BF-4D88-B52C-A7B575444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070766"/>
            <a:ext cx="4785867" cy="1242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Tickets sold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Attendance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New memberships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Donations</a:t>
            </a:r>
          </a:p>
          <a:p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E72E936-0196-4DAB-939C-FD739A7FD71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5451668"/>
              </p:ext>
            </p:extLst>
          </p:nvPr>
        </p:nvGraphicFramePr>
        <p:xfrm>
          <a:off x="4963882" y="2159136"/>
          <a:ext cx="6938864" cy="4154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4345">
                  <a:extLst>
                    <a:ext uri="{9D8B030D-6E8A-4147-A177-3AD203B41FA5}">
                      <a16:colId xmlns:a16="http://schemas.microsoft.com/office/drawing/2014/main" val="2799077282"/>
                    </a:ext>
                  </a:extLst>
                </a:gridCol>
                <a:gridCol w="1734345">
                  <a:extLst>
                    <a:ext uri="{9D8B030D-6E8A-4147-A177-3AD203B41FA5}">
                      <a16:colId xmlns:a16="http://schemas.microsoft.com/office/drawing/2014/main" val="3132805367"/>
                    </a:ext>
                  </a:extLst>
                </a:gridCol>
                <a:gridCol w="1644688">
                  <a:extLst>
                    <a:ext uri="{9D8B030D-6E8A-4147-A177-3AD203B41FA5}">
                      <a16:colId xmlns:a16="http://schemas.microsoft.com/office/drawing/2014/main" val="29397961"/>
                    </a:ext>
                  </a:extLst>
                </a:gridCol>
                <a:gridCol w="1825486">
                  <a:extLst>
                    <a:ext uri="{9D8B030D-6E8A-4147-A177-3AD203B41FA5}">
                      <a16:colId xmlns:a16="http://schemas.microsoft.com/office/drawing/2014/main" val="1976229010"/>
                    </a:ext>
                  </a:extLst>
                </a:gridCol>
              </a:tblGrid>
              <a:tr h="516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COVID-19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Landing Page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“Buy Ticket”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Webpage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Digital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Banner Ads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Social Media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815232"/>
                  </a:ext>
                </a:extLst>
              </a:tr>
              <a:tr h="23694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Page views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Unique visitors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Bounce Rate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+mn-lt"/>
                        </a:rPr>
                        <a:t>Referrals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Page views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Unique visitors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Bounce Rate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Referrals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Purchases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Impressions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Clicks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Impressions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Link clickthroughs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Social media shares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Social media comments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Retweets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Likes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1440" marB="9144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70846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1326E7-4136-4946-845D-721A799973F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3" y="1317738"/>
            <a:ext cx="4785867" cy="823912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+mn-lt"/>
              </a:rPr>
              <a:t>Overall Success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D13045-B3DB-44AD-9A6E-3C4CB921B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1906" y="1317738"/>
            <a:ext cx="6102253" cy="823912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tx1"/>
                </a:solidFill>
                <a:latin typeface="+mn-lt"/>
              </a:rPr>
              <a:t>Digital Channel Metrics</a:t>
            </a:r>
          </a:p>
        </p:txBody>
      </p:sp>
      <p:pic>
        <p:nvPicPr>
          <p:cNvPr id="2049" name="Picture 8" descr="Icon&#10;&#10;Description automatically generated">
            <a:extLst>
              <a:ext uri="{FF2B5EF4-FFF2-40B4-BE49-F238E27FC236}">
                <a16:creationId xmlns:a16="http://schemas.microsoft.com/office/drawing/2014/main" id="{AED23F21-B407-49D8-95FF-1026DB65F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00" y="2679810"/>
            <a:ext cx="7143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DAEEAE9-CF1A-4709-8F83-063DFF8D7D9A}"/>
              </a:ext>
            </a:extLst>
          </p:cNvPr>
          <p:cNvSpPr txBox="1">
            <a:spLocks/>
          </p:cNvSpPr>
          <p:nvPr/>
        </p:nvSpPr>
        <p:spPr>
          <a:xfrm>
            <a:off x="392623" y="2906194"/>
            <a:ext cx="478586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Speak Pro" panose="020B0504020101020102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latin typeface="+mn-lt"/>
              </a:rPr>
              <a:t>Press Release Metrics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1FF1114-E36F-4578-93D7-B8397CA04A6E}"/>
              </a:ext>
            </a:extLst>
          </p:cNvPr>
          <p:cNvSpPr txBox="1">
            <a:spLocks/>
          </p:cNvSpPr>
          <p:nvPr/>
        </p:nvSpPr>
        <p:spPr>
          <a:xfrm>
            <a:off x="392622" y="4392630"/>
            <a:ext cx="4785867" cy="4852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Speak Pro" panose="020B0504020101020102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chemeClr val="tx1"/>
                </a:solidFill>
                <a:latin typeface="+mn-lt"/>
              </a:rPr>
              <a:t>Postcard Metrics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CF4D2D6D-F9F6-4F9C-B9BD-64211A0AF4A5}"/>
              </a:ext>
            </a:extLst>
          </p:cNvPr>
          <p:cNvSpPr txBox="1">
            <a:spLocks/>
          </p:cNvSpPr>
          <p:nvPr/>
        </p:nvSpPr>
        <p:spPr>
          <a:xfrm>
            <a:off x="392621" y="3644219"/>
            <a:ext cx="4785867" cy="66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Pickups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Mentions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F6434815-ED1B-42D9-9893-C7BA6BDCD757}"/>
              </a:ext>
            </a:extLst>
          </p:cNvPr>
          <p:cNvSpPr txBox="1">
            <a:spLocks/>
          </p:cNvSpPr>
          <p:nvPr/>
        </p:nvSpPr>
        <p:spPr>
          <a:xfrm>
            <a:off x="392620" y="4849691"/>
            <a:ext cx="4785867" cy="544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Post-campaign survey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+mj-lt"/>
              </a:rPr>
              <a:t>sources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E9E228-B02C-3941-B458-23CB2D67B4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MOHAI – MOHAI’s Mission. (n.d.). Retrieved November 06, 2020, from </a:t>
            </a:r>
            <a:r>
              <a:rPr lang="en-US" sz="18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https://mohai.org/about/#mission</a:t>
            </a:r>
            <a:endParaRPr lang="en-US" sz="1800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Jackson, K. (2016, November 22). </a:t>
            </a:r>
            <a:r>
              <a:rPr lang="en-US" sz="1800" i="1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Seattle's Top 10 attractions</a:t>
            </a:r>
            <a:r>
              <a:rPr lang="en-US" sz="18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. Retrieved November 11, 2020, from </a:t>
            </a:r>
            <a:r>
              <a:rPr lang="en-US" sz="1800" u="sng" dirty="0">
                <a:solidFill>
                  <a:srgbClr val="0563C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https://www.seattletimes.com/life/travel/seattlersquos-top-10-attractions/</a:t>
            </a:r>
            <a:endParaRPr lang="en-US" sz="1800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Museum of History &amp; Industry (Seattle) - </a:t>
            </a:r>
            <a:r>
              <a:rPr lang="en-US" sz="1800" i="1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2020 All You Need to Know BEFORE You Go (with Photos</a:t>
            </a:r>
            <a:r>
              <a:rPr lang="en-US" sz="18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). (n.d.). Retrieved November 10, 2020, from </a:t>
            </a:r>
            <a:r>
              <a:rPr lang="en-US" sz="1800" u="sng" dirty="0">
                <a:solidFill>
                  <a:srgbClr val="0563C1"/>
                </a:solidFill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  <a:hlinkClick r:id="rId4"/>
              </a:rPr>
              <a:t>https://www.tripadvisor.com/Attraction_Review-g60878-d141518-Reviews-or5-Museum_of_History_Industry-Seattle_Washington.html</a:t>
            </a:r>
            <a:endParaRPr lang="en-US" sz="1800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Images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Museum of History &amp; Industry photo – Pixabay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97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HAI">
      <a:dk1>
        <a:srgbClr val="01395A"/>
      </a:dk1>
      <a:lt1>
        <a:srgbClr val="FFFFFF"/>
      </a:lt1>
      <a:dk2>
        <a:srgbClr val="01395A"/>
      </a:dk2>
      <a:lt2>
        <a:srgbClr val="ECEEEB"/>
      </a:lt2>
      <a:accent1>
        <a:srgbClr val="CF081F"/>
      </a:accent1>
      <a:accent2>
        <a:srgbClr val="FFE501"/>
      </a:accent2>
      <a:accent3>
        <a:srgbClr val="006486"/>
      </a:accent3>
      <a:accent4>
        <a:srgbClr val="C3F4F9"/>
      </a:accent4>
      <a:accent5>
        <a:srgbClr val="ECEEEB"/>
      </a:accent5>
      <a:accent6>
        <a:srgbClr val="01395A"/>
      </a:accent6>
      <a:hlink>
        <a:srgbClr val="0563C1"/>
      </a:hlink>
      <a:folHlink>
        <a:srgbClr val="954F72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HAI Reopening Communications Campaign.potx" id="{03AEF050-7BB8-4D7C-ABF4-0320A2E3F0E8}" vid="{8A33F91E-BE42-4D35-9B43-8E5DAC51F1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681</Words>
  <Application>Microsoft Office PowerPoint</Application>
  <PresentationFormat>Widescreen</PresentationFormat>
  <Paragraphs>127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Montserrat</vt:lpstr>
      <vt:lpstr>Montserrat SemiBold</vt:lpstr>
      <vt:lpstr>Sagona ExtraLight</vt:lpstr>
      <vt:lpstr>Speak Pro</vt:lpstr>
      <vt:lpstr>Symbol</vt:lpstr>
      <vt:lpstr>Times New Roman</vt:lpstr>
      <vt:lpstr>Office Theme</vt:lpstr>
      <vt:lpstr>MOHAI COVID-19 Reopening Communications Campaign</vt:lpstr>
      <vt:lpstr>PowerPoint Presentation</vt:lpstr>
      <vt:lpstr>SWOT Analysis</vt:lpstr>
      <vt:lpstr>Campaign elements</vt:lpstr>
      <vt:lpstr>Engagement Tactics</vt:lpstr>
      <vt:lpstr>Creative Concepts</vt:lpstr>
      <vt:lpstr>Campaign Timeline</vt:lpstr>
      <vt:lpstr>Success Metrics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goes Here</dc:title>
  <dc:creator>Angela Brown</dc:creator>
  <cp:lastModifiedBy>Angela Brown</cp:lastModifiedBy>
  <cp:revision>71</cp:revision>
  <dcterms:created xsi:type="dcterms:W3CDTF">2020-12-07T20:59:13Z</dcterms:created>
  <dcterms:modified xsi:type="dcterms:W3CDTF">2020-12-13T17:20:08Z</dcterms:modified>
</cp:coreProperties>
</file>